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1" r:id="rId9"/>
    <p:sldId id="263" r:id="rId10"/>
    <p:sldId id="265" r:id="rId11"/>
    <p:sldId id="266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41D4779-8451-48B6-929D-1036DB44A591}" type="datetimeFigureOut">
              <a:rPr lang="ar-IQ" smtClean="0"/>
              <a:t>10/05/1447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E2591B-F892-4BA6-92A5-15C110B1C7FD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b="1" i="1" dirty="0" smtClean="0">
                <a:solidFill>
                  <a:srgbClr val="C00000"/>
                </a:solidFill>
              </a:rPr>
              <a:t>Vaginal and uterine</a:t>
            </a:r>
            <a:r>
              <a:rPr lang="en-US" sz="6000" i="1" dirty="0" smtClean="0">
                <a:solidFill>
                  <a:srgbClr val="C00000"/>
                </a:solidFill>
              </a:rPr>
              <a:t> samples</a:t>
            </a:r>
            <a:endParaRPr lang="ar-IQ" sz="6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78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5328592"/>
          </a:xfrm>
        </p:spPr>
        <p:txBody>
          <a:bodyPr>
            <a:normAutofit/>
          </a:bodyPr>
          <a:lstStyle/>
          <a:p>
            <a:pPr marL="342900" marR="87630" lvl="0" indent="-342900" algn="l" rtl="0" eaLnBrk="0" hangingPunct="0">
              <a:spcBef>
                <a:spcPts val="25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Lubricate</a:t>
            </a:r>
            <a:r>
              <a:rPr lang="en-US" sz="2800" spc="4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6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sterilized</a:t>
            </a:r>
            <a:r>
              <a:rPr lang="en-US" sz="2800" spc="2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vaginal</a:t>
            </a:r>
            <a:r>
              <a:rPr lang="en-US" sz="2800" spc="7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speculum</a:t>
            </a:r>
            <a:r>
              <a:rPr lang="en-US" sz="2800" spc="2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with</a:t>
            </a:r>
            <a:r>
              <a:rPr lang="en-US" sz="2800" spc="5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liquid</a:t>
            </a:r>
            <a:r>
              <a:rPr lang="en-US" sz="2800" spc="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paraffin</a:t>
            </a:r>
            <a:r>
              <a:rPr lang="en-US" sz="2800" spc="7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or  soap</a:t>
            </a:r>
            <a:r>
              <a:rPr lang="en-US" sz="2800" spc="2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ea typeface="Calibri"/>
                <a:cs typeface="Times New Roman"/>
              </a:rPr>
              <a:t>water</a:t>
            </a:r>
          </a:p>
          <a:p>
            <a:pPr marL="342900" marR="87630" lvl="0" indent="-342900" algn="l" rtl="0" eaLnBrk="0" hangingPunct="0">
              <a:spcBef>
                <a:spcPts val="25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r>
              <a:rPr lang="en-US" sz="2800" dirty="0" smtClean="0">
                <a:latin typeface="Times New Roman"/>
                <a:ea typeface="Calibri"/>
                <a:cs typeface="Times New Roman"/>
              </a:rPr>
              <a:t>.</a:t>
            </a:r>
            <a:endParaRPr lang="en-US" sz="2800" dirty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Insert</a:t>
            </a:r>
            <a:r>
              <a:rPr lang="en-US" sz="2800" spc="4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4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speculum</a:t>
            </a:r>
            <a:r>
              <a:rPr lang="en-US" sz="2800" spc="5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through</a:t>
            </a:r>
            <a:r>
              <a:rPr lang="en-US" sz="2800" spc="11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-18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vulva</a:t>
            </a:r>
            <a:r>
              <a:rPr lang="en-US" sz="2800" spc="8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into</a:t>
            </a:r>
            <a:r>
              <a:rPr lang="en-US" sz="2800" spc="-2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vagina</a:t>
            </a:r>
            <a:r>
              <a:rPr lang="en-US" sz="2800" spc="100" dirty="0">
                <a:latin typeface="Times New Roman"/>
                <a:ea typeface="Calibri"/>
                <a:cs typeface="Times New Roman"/>
              </a:rPr>
              <a:t> </a:t>
            </a:r>
            <a:endParaRPr lang="en-US" sz="2800" spc="100" dirty="0" smtClean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100" dirty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100" dirty="0" smtClean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100" dirty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dirty="0" smtClean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r>
              <a:rPr lang="en-US" sz="2800" dirty="0" smtClean="0">
                <a:latin typeface="Times New Roman"/>
                <a:ea typeface="Calibri"/>
                <a:cs typeface="Times New Roman"/>
              </a:rPr>
              <a:t>while</a:t>
            </a:r>
            <a:r>
              <a:rPr lang="en-US" sz="2800" spc="55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keeping the</a:t>
            </a:r>
            <a:r>
              <a:rPr lang="en-US" sz="2800" spc="-1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jaws</a:t>
            </a:r>
            <a:r>
              <a:rPr lang="en-US" sz="2800" spc="14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of</a:t>
            </a:r>
            <a:r>
              <a:rPr lang="en-US" sz="2800" spc="1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speculum closed</a:t>
            </a:r>
            <a:r>
              <a:rPr lang="en-US" sz="2800" spc="7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to</a:t>
            </a:r>
            <a:r>
              <a:rPr lang="en-US" sz="2800" spc="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avoid</a:t>
            </a:r>
            <a:r>
              <a:rPr lang="en-US" sz="2800" spc="45" dirty="0">
                <a:latin typeface="Times New Roman"/>
                <a:ea typeface="Calibri"/>
                <a:cs typeface="Times New Roman"/>
              </a:rPr>
              <a:t> </a:t>
            </a:r>
            <a:endParaRPr lang="en-US" sz="2800" spc="45" dirty="0" smtClean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45" dirty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45" dirty="0" smtClean="0">
              <a:latin typeface="Times New Roman"/>
              <a:ea typeface="Calibri"/>
              <a:cs typeface="Times New Roman"/>
            </a:endParaRP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r>
              <a:rPr lang="en-US" sz="2800" dirty="0" smtClean="0">
                <a:latin typeface="Times New Roman"/>
                <a:ea typeface="Calibri"/>
                <a:cs typeface="Times New Roman"/>
              </a:rPr>
              <a:t>injury.</a:t>
            </a:r>
          </a:p>
          <a:p>
            <a:pPr marL="342900" marR="7112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dirty="0">
              <a:latin typeface="Times New Roman"/>
              <a:ea typeface="Calibri"/>
              <a:cs typeface="Times New Roman"/>
            </a:endParaRPr>
          </a:p>
          <a:p>
            <a:pPr marL="342900" marR="95885" lvl="0" indent="-342900" algn="l" rtl="0" eaLnBrk="0" hangingPunct="0">
              <a:lnSpc>
                <a:spcPts val="1250"/>
              </a:lnSpc>
              <a:spcBef>
                <a:spcPts val="28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Tum</a:t>
            </a:r>
            <a:r>
              <a:rPr lang="en-US" sz="2800" spc="-4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-3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handle</a:t>
            </a:r>
            <a:r>
              <a:rPr lang="en-US" sz="2800" spc="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of</a:t>
            </a:r>
            <a:r>
              <a:rPr lang="en-US" sz="2800" spc="4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vaginal</a:t>
            </a:r>
            <a:r>
              <a:rPr lang="en-US" sz="2800" spc="-5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ea typeface="Calibri"/>
                <a:cs typeface="Times New Roman"/>
              </a:rPr>
              <a:t>speculum either</a:t>
            </a:r>
          </a:p>
          <a:p>
            <a:pPr marL="342900" marR="95885" lvl="0" indent="-342900" algn="l" rtl="0" eaLnBrk="0" hangingPunct="0">
              <a:lnSpc>
                <a:spcPts val="1250"/>
              </a:lnSpc>
              <a:spcBef>
                <a:spcPts val="28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2800" spc="-5" dirty="0">
              <a:latin typeface="Times New Roman"/>
              <a:ea typeface="Calibri"/>
              <a:cs typeface="Times New Roman"/>
            </a:endParaRPr>
          </a:p>
          <a:p>
            <a:pPr marL="342900" marR="95885" lvl="0" indent="-342900" algn="l" rtl="0" eaLnBrk="0" hangingPunct="0">
              <a:lnSpc>
                <a:spcPts val="1250"/>
              </a:lnSpc>
              <a:spcBef>
                <a:spcPts val="28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2800" spc="-5" dirty="0" smtClean="0">
              <a:latin typeface="Times New Roman"/>
              <a:ea typeface="Calibri"/>
              <a:cs typeface="Times New Roman"/>
            </a:endParaRPr>
          </a:p>
          <a:p>
            <a:pPr marL="342900" marR="95885" lvl="0" indent="-342900" algn="l" rtl="0" eaLnBrk="0" hangingPunct="0">
              <a:lnSpc>
                <a:spcPts val="1250"/>
              </a:lnSpc>
              <a:spcBef>
                <a:spcPts val="28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r>
              <a:rPr lang="en-US" sz="2800" spc="-5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downward</a:t>
            </a:r>
            <a:r>
              <a:rPr lang="en-US" sz="2800" spc="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or</a:t>
            </a:r>
            <a:r>
              <a:rPr lang="en-US" sz="2800" spc="-7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upward</a:t>
            </a:r>
            <a:r>
              <a:rPr lang="en-US" sz="2800" spc="1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and</a:t>
            </a:r>
            <a:r>
              <a:rPr lang="en-US" sz="2800" spc="12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open</a:t>
            </a:r>
            <a:r>
              <a:rPr lang="en-US" sz="2800" spc="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-1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jaws.</a:t>
            </a:r>
          </a:p>
          <a:p>
            <a:pPr marL="342900" marR="95885" lvl="0" indent="-342900" algn="l" rtl="0" eaLnBrk="0" hangingPunct="0">
              <a:lnSpc>
                <a:spcPts val="1250"/>
              </a:lnSpc>
              <a:spcBef>
                <a:spcPts val="28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2800" spc="-5" dirty="0" smtClean="0">
              <a:latin typeface="Times New Roman"/>
              <a:ea typeface="Calibri"/>
              <a:cs typeface="Times New Roman"/>
            </a:endParaRPr>
          </a:p>
          <a:p>
            <a:pPr marL="342900" marR="95885" lvl="0" indent="-342900" algn="l" rtl="0" eaLnBrk="0" hangingPunct="0">
              <a:lnSpc>
                <a:spcPts val="1250"/>
              </a:lnSpc>
              <a:spcBef>
                <a:spcPts val="28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4200" spc="-5" dirty="0">
              <a:latin typeface="Times New Roman"/>
              <a:ea typeface="Calibri"/>
              <a:cs typeface="Times New Roman"/>
            </a:endParaRPr>
          </a:p>
          <a:p>
            <a:pPr marL="342900" marR="95885" lvl="0" indent="-342900" algn="l" rtl="0" eaLnBrk="0" hangingPunct="0">
              <a:lnSpc>
                <a:spcPts val="1250"/>
              </a:lnSpc>
              <a:spcBef>
                <a:spcPts val="285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2400" spc="-5" dirty="0" smtClean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973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4104455" cy="41044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559" y="332656"/>
            <a:ext cx="4213233" cy="39604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03848" y="5297816"/>
            <a:ext cx="4824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4000" b="1" dirty="0">
                <a:solidFill>
                  <a:srgbClr val="FF0000"/>
                </a:solidFill>
              </a:rPr>
              <a:t>speculum</a:t>
            </a:r>
            <a:endParaRPr lang="ar-IQ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12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400600"/>
          </a:xfrm>
        </p:spPr>
        <p:txBody>
          <a:bodyPr/>
          <a:lstStyle/>
          <a:p>
            <a:pPr marL="342900" marR="88900" lvl="0" indent="-342900" algn="l" rtl="0" eaLnBrk="0" hangingPunct="0">
              <a:spcBef>
                <a:spcPts val="255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Use</a:t>
            </a:r>
            <a:r>
              <a:rPr lang="en-US" sz="2800" spc="15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torch</a:t>
            </a:r>
            <a:r>
              <a:rPr lang="en-US" sz="2800" spc="1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to</a:t>
            </a:r>
            <a:r>
              <a:rPr lang="en-US" sz="2800" spc="9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observe</a:t>
            </a:r>
            <a:r>
              <a:rPr lang="en-US" sz="2800" spc="9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11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anterior</a:t>
            </a:r>
            <a:r>
              <a:rPr lang="en-US" sz="2800" spc="9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part</a:t>
            </a:r>
            <a:r>
              <a:rPr lang="en-US" sz="2800" spc="10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of</a:t>
            </a:r>
            <a:r>
              <a:rPr lang="en-US" sz="2800" spc="15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vagina</a:t>
            </a:r>
            <a:r>
              <a:rPr lang="en-US" sz="2800" spc="19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and</a:t>
            </a:r>
            <a:r>
              <a:rPr lang="en-US" sz="2800" spc="15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outer</a:t>
            </a:r>
            <a:r>
              <a:rPr lang="en-US" sz="2800" spc="11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part of</a:t>
            </a:r>
            <a:r>
              <a:rPr lang="en-US" sz="2800" spc="-2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cervix</a:t>
            </a:r>
            <a:r>
              <a:rPr lang="en-US" sz="2800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marL="342900" marR="88900" lvl="0" indent="-342900" algn="l" rtl="0" eaLnBrk="0" hangingPunct="0">
              <a:spcBef>
                <a:spcPts val="255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dirty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spcBef>
                <a:spcPts val="255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dirty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Note the</a:t>
            </a:r>
            <a:r>
              <a:rPr lang="en-US" sz="2800" spc="-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finding</a:t>
            </a:r>
            <a:r>
              <a:rPr lang="en-US" sz="2800" spc="-7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like</a:t>
            </a:r>
            <a:r>
              <a:rPr lang="en-US" sz="2800" spc="-8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discharge,</a:t>
            </a:r>
            <a:r>
              <a:rPr lang="en-US" sz="2800" spc="-2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vaginitis,</a:t>
            </a:r>
            <a:r>
              <a:rPr lang="en-US" sz="2800" spc="-1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abscess,</a:t>
            </a:r>
            <a:r>
              <a:rPr lang="en-US" sz="2800" spc="-15" dirty="0">
                <a:latin typeface="Times New Roman"/>
                <a:ea typeface="Calibri"/>
                <a:cs typeface="Times New Roman"/>
              </a:rPr>
              <a:t> </a:t>
            </a:r>
            <a:endParaRPr lang="en-US" sz="2800" spc="-15" dirty="0" smtClean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-15" dirty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-15" dirty="0" smtClean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-15" dirty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-15" dirty="0" smtClean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spc="-15" dirty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r>
              <a:rPr lang="en-US" sz="2800" dirty="0" err="1" smtClean="0">
                <a:latin typeface="Times New Roman"/>
                <a:ea typeface="Calibri"/>
                <a:cs typeface="Times New Roman"/>
              </a:rPr>
              <a:t>tumour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,</a:t>
            </a:r>
            <a:r>
              <a:rPr lang="en-US" sz="2800" spc="-10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cervix (open</a:t>
            </a:r>
            <a:r>
              <a:rPr lang="en-US" sz="2800" spc="6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or</a:t>
            </a:r>
            <a:r>
              <a:rPr lang="en-US" sz="2800" spc="2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closed),</a:t>
            </a:r>
            <a:r>
              <a:rPr lang="en-US" sz="2800" spc="4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cervicitis</a:t>
            </a:r>
            <a:r>
              <a:rPr lang="en-US" sz="2800" spc="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etc</a:t>
            </a:r>
            <a:r>
              <a:rPr lang="en-US" sz="2800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dirty="0">
              <a:latin typeface="Times New Roman"/>
              <a:ea typeface="Calibri"/>
              <a:cs typeface="Times New Roman"/>
            </a:endParaRPr>
          </a:p>
          <a:p>
            <a:pPr marL="342900" marR="88900" lvl="0" indent="-342900" algn="l" rtl="0" eaLnBrk="0" hangingPunct="0">
              <a:lnSpc>
                <a:spcPts val="125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5285" algn="l"/>
              </a:tabLst>
            </a:pPr>
            <a:endParaRPr lang="en-US" sz="28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l" rtl="0" eaLnBrk="0" hangingPunct="0">
              <a:lnSpc>
                <a:spcPct val="115000"/>
              </a:lnSpc>
              <a:spcBef>
                <a:spcPts val="280"/>
              </a:spcBef>
              <a:buSzPts val="1100"/>
              <a:buFont typeface="Arial"/>
              <a:buChar char="•"/>
              <a:tabLst>
                <a:tab pos="377825" algn="l"/>
              </a:tabLs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Remove</a:t>
            </a:r>
            <a:r>
              <a:rPr lang="en-US" sz="2800" spc="6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4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speculum</a:t>
            </a:r>
            <a:r>
              <a:rPr lang="en-US" sz="2800" spc="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in</a:t>
            </a:r>
            <a:r>
              <a:rPr lang="en-US" sz="2800" spc="3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an</a:t>
            </a:r>
            <a:r>
              <a:rPr lang="en-US" sz="2800" spc="3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open</a:t>
            </a:r>
            <a:r>
              <a:rPr lang="en-US" sz="2800" spc="2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fashion.</a:t>
            </a:r>
          </a:p>
          <a:p>
            <a:pPr algn="l" rtl="0" eaLnBrk="0" hangingPunct="0">
              <a:lnSpc>
                <a:spcPts val="800"/>
              </a:lnSpc>
              <a:spcBef>
                <a:spcPts val="20"/>
              </a:spcBef>
            </a:pPr>
            <a:r>
              <a:rPr lang="en-US" sz="1600" dirty="0">
                <a:latin typeface="Times New Roman"/>
                <a:ea typeface="Calibri"/>
                <a:cs typeface="Arial"/>
              </a:rPr>
              <a:t> 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249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602627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Interesting  Facts</a:t>
            </a:r>
          </a:p>
          <a:p>
            <a:pPr algn="l"/>
            <a:r>
              <a:rPr lang="en-US" dirty="0"/>
              <a:t>•	Speculum examination is totally contra-indicated in pregnant animals and in animals suffering from severe vaginitis and other </a:t>
            </a:r>
            <a:endParaRPr lang="ar-IQ" dirty="0" smtClean="0"/>
          </a:p>
          <a:p>
            <a:pPr algn="l"/>
            <a:endParaRPr lang="ar-IQ" dirty="0"/>
          </a:p>
          <a:p>
            <a:pPr algn="l"/>
            <a:r>
              <a:rPr lang="en-US" dirty="0" smtClean="0"/>
              <a:t>painful </a:t>
            </a:r>
            <a:r>
              <a:rPr lang="en-US" dirty="0"/>
              <a:t>conditions.</a:t>
            </a:r>
          </a:p>
          <a:p>
            <a:pPr algn="l"/>
            <a:r>
              <a:rPr lang="en-US" dirty="0"/>
              <a:t>•	Vaginal   examination,   AI   or   intrauterine   treatment   is contraindicated when the vulvar lips are wet or soiled.</a:t>
            </a:r>
          </a:p>
          <a:p>
            <a:pPr algn="l"/>
            <a:endParaRPr lang="en-US" dirty="0"/>
          </a:p>
          <a:p>
            <a:pPr algn="l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9949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332656"/>
            <a:ext cx="7920880" cy="6120680"/>
          </a:xfrm>
        </p:spPr>
        <p:txBody>
          <a:bodyPr>
            <a:normAutofit fontScale="70000" lnSpcReduction="20000"/>
          </a:bodyPr>
          <a:lstStyle/>
          <a:p>
            <a:pPr algn="l" rtl="0" eaLnBrk="0" hangingPunct="0"/>
            <a:r>
              <a:rPr lang="en-US" sz="3400" b="1" dirty="0">
                <a:solidFill>
                  <a:srgbClr val="FF0000"/>
                </a:solidFill>
              </a:rPr>
              <a:t>OBSERVATIONS </a:t>
            </a:r>
            <a:r>
              <a:rPr lang="en-US" b="1" dirty="0"/>
              <a:t>:</a:t>
            </a:r>
            <a:endParaRPr lang="en-US" dirty="0"/>
          </a:p>
          <a:p>
            <a:pPr algn="l" rtl="0" eaLnBrk="0" hangingPunct="0"/>
            <a:r>
              <a:rPr lang="en-US" b="1" dirty="0"/>
              <a:t> </a:t>
            </a:r>
            <a:endParaRPr lang="en-US" dirty="0"/>
          </a:p>
          <a:p>
            <a:pPr algn="l" rtl="0" eaLnBrk="0" hangingPunct="0"/>
            <a:r>
              <a:rPr lang="en-US" b="1" dirty="0"/>
              <a:t>•   Case No ........................... .</a:t>
            </a:r>
            <a:endParaRPr lang="en-US" dirty="0"/>
          </a:p>
          <a:p>
            <a:pPr algn="l" rtl="0" eaLnBrk="0" hangingPunct="0"/>
            <a:r>
              <a:rPr lang="en-US" b="1" dirty="0"/>
              <a:t>•  Species ............................. .</a:t>
            </a:r>
            <a:endParaRPr lang="en-US" dirty="0"/>
          </a:p>
          <a:p>
            <a:pPr algn="l" rtl="0" eaLnBrk="0" hangingPunct="0"/>
            <a:r>
              <a:rPr lang="en-US" b="1" dirty="0"/>
              <a:t>• History ............................ ..</a:t>
            </a:r>
            <a:endParaRPr lang="en-US" dirty="0"/>
          </a:p>
          <a:p>
            <a:pPr lvl="0" algn="l" rtl="0" eaLnBrk="0" hangingPunct="0"/>
            <a:r>
              <a:rPr lang="en-US" b="1" dirty="0"/>
              <a:t>Condition of vagina</a:t>
            </a:r>
            <a:endParaRPr lang="en-US" dirty="0"/>
          </a:p>
          <a:p>
            <a:pPr lvl="0" algn="l" rtl="0" eaLnBrk="0" hangingPunct="0"/>
            <a:r>
              <a:rPr lang="en-US" b="1" dirty="0" err="1"/>
              <a:t>Colour</a:t>
            </a:r>
            <a:r>
              <a:rPr lang="en-US" b="1" dirty="0"/>
              <a:t> of mucus membrane</a:t>
            </a:r>
            <a:endParaRPr lang="en-US" dirty="0"/>
          </a:p>
          <a:p>
            <a:pPr lvl="0" algn="l" rtl="0" eaLnBrk="0" hangingPunct="0"/>
            <a:r>
              <a:rPr lang="en-US" b="1" dirty="0"/>
              <a:t>Nature of discharge</a:t>
            </a:r>
            <a:endParaRPr lang="en-US" dirty="0"/>
          </a:p>
          <a:p>
            <a:pPr lvl="0" algn="l" rtl="0" eaLnBrk="0" hangingPunct="0"/>
            <a:r>
              <a:rPr lang="en-US" b="1" dirty="0"/>
              <a:t>Abnormal condition, if any</a:t>
            </a:r>
            <a:endParaRPr lang="en-US" dirty="0"/>
          </a:p>
          <a:p>
            <a:pPr lvl="0" algn="l" rtl="0" eaLnBrk="0" hangingPunct="0"/>
            <a:r>
              <a:rPr lang="en-US" b="1" dirty="0"/>
              <a:t>Cervix</a:t>
            </a:r>
            <a:endParaRPr lang="en-US" dirty="0"/>
          </a:p>
          <a:p>
            <a:pPr algn="l" rtl="0" eaLnBrk="0" hangingPunct="0"/>
            <a:r>
              <a:rPr lang="en-US" b="1" dirty="0"/>
              <a:t>•  Diagnosis .......................... .</a:t>
            </a:r>
            <a:endParaRPr lang="en-US" dirty="0"/>
          </a:p>
          <a:p>
            <a:pPr lvl="0" algn="l" rtl="0" eaLnBrk="0" hangingPunct="0"/>
            <a:endParaRPr lang="en-US" b="1" dirty="0" smtClean="0">
              <a:solidFill>
                <a:srgbClr val="FF0000"/>
              </a:solidFill>
            </a:endParaRPr>
          </a:p>
          <a:p>
            <a:pPr lvl="0" algn="l" rtl="0" eaLnBrk="0" hangingPunct="0"/>
            <a:r>
              <a:rPr lang="en-US" sz="3400" b="1" dirty="0" smtClean="0">
                <a:solidFill>
                  <a:srgbClr val="FF0000"/>
                </a:solidFill>
              </a:rPr>
              <a:t>Treatment</a:t>
            </a:r>
            <a:endParaRPr lang="en-US" sz="3400" dirty="0">
              <a:solidFill>
                <a:srgbClr val="FF0000"/>
              </a:solidFill>
            </a:endParaRPr>
          </a:p>
          <a:p>
            <a:pPr algn="l" rtl="0" eaLnBrk="0" hangingPunct="0"/>
            <a:r>
              <a:rPr lang="en-US" b="1" dirty="0"/>
              <a:t> </a:t>
            </a:r>
            <a:endParaRPr lang="en-US" dirty="0"/>
          </a:p>
          <a:p>
            <a:pPr algn="l" rtl="0" eaLnBrk="0" hangingPunct="0"/>
            <a:r>
              <a:rPr lang="en-US" b="1" dirty="0"/>
              <a:t>Rx</a:t>
            </a:r>
            <a:endParaRPr lang="en-US" dirty="0"/>
          </a:p>
          <a:p>
            <a:pPr algn="l" rtl="0" eaLnBrk="0" hangingPunct="0"/>
            <a:r>
              <a:rPr lang="en-US" dirty="0"/>
              <a:t> </a:t>
            </a:r>
          </a:p>
          <a:p>
            <a:pPr algn="l" rtl="0" eaLnBrk="0" hangingPunct="0"/>
            <a:r>
              <a:rPr lang="en-US" dirty="0"/>
              <a:t>1.</a:t>
            </a:r>
          </a:p>
          <a:p>
            <a:pPr algn="l" rtl="0" eaLnBrk="0" hangingPunct="0"/>
            <a:r>
              <a:rPr lang="en-US" dirty="0"/>
              <a:t>2.</a:t>
            </a:r>
          </a:p>
          <a:p>
            <a:pPr algn="l" rtl="0" eaLnBrk="0" hangingPunct="0"/>
            <a:r>
              <a:rPr lang="en-US" dirty="0"/>
              <a:t>3.</a:t>
            </a:r>
          </a:p>
          <a:p>
            <a:pPr algn="l" rtl="0" eaLnBrk="0" hangingPunct="0"/>
            <a:r>
              <a:rPr lang="en-US" dirty="0"/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213004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enovo\Pictures\1-s2.0-S0921448822001699-g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9"/>
            <a:ext cx="8712968" cy="64087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01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3200" dirty="0"/>
              <a:t>Examination of </a:t>
            </a:r>
            <a:r>
              <a:rPr lang="en-US" sz="3200" dirty="0" err="1"/>
              <a:t>cervico</a:t>
            </a:r>
            <a:r>
              <a:rPr lang="en-US" sz="3200" dirty="0"/>
              <a:t>-vaginal mucus sample help in the assessment of </a:t>
            </a:r>
            <a:r>
              <a:rPr lang="en-US" sz="3200" dirty="0" err="1"/>
              <a:t>physio</a:t>
            </a:r>
            <a:r>
              <a:rPr lang="en-US" sz="3200" dirty="0"/>
              <a:t>-pathological condition of female genital organs</a:t>
            </a:r>
            <a:r>
              <a:rPr lang="en-US" dirty="0"/>
              <a:t>.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i="1" dirty="0">
                <a:solidFill>
                  <a:srgbClr val="C00000"/>
                </a:solidFill>
              </a:rPr>
              <a:t>Vaginal Examination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6551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5184576"/>
          </a:xfrm>
        </p:spPr>
        <p:txBody>
          <a:bodyPr/>
          <a:lstStyle/>
          <a:p>
            <a:pPr marL="342900" lvl="0" indent="-342900" algn="l" rtl="0" eaLnBrk="0" hangingPunct="0">
              <a:lnSpc>
                <a:spcPct val="115000"/>
              </a:lnSpc>
              <a:buSzPts val="1100"/>
              <a:buFont typeface="Arial"/>
              <a:buChar char="•"/>
              <a:tabLst>
                <a:tab pos="352425" algn="l"/>
              </a:tabLst>
            </a:pPr>
            <a:r>
              <a:rPr lang="en-US" sz="2800" b="1" dirty="0" err="1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Colour</a:t>
            </a:r>
            <a:endParaRPr lang="en-US" sz="28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65"/>
              </a:spcBef>
              <a:spcAft>
                <a:spcPts val="0"/>
              </a:spcAft>
              <a:buFont typeface="Arial"/>
              <a:buChar char="•"/>
              <a:tabLst>
                <a:tab pos="640080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Transparent- </a:t>
            </a:r>
            <a:r>
              <a:rPr lang="en-US" sz="2400" spc="3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Normal </a:t>
            </a:r>
            <a:r>
              <a:rPr lang="en-US" sz="2400" spc="2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(in</a:t>
            </a:r>
            <a:r>
              <a:rPr lang="en-US" sz="2400" spc="20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oestrus</a:t>
            </a:r>
            <a:r>
              <a:rPr lang="en-US" sz="2400" spc="23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period).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65"/>
              </a:spcBef>
              <a:spcAft>
                <a:spcPts val="0"/>
              </a:spcAft>
              <a:buFont typeface="Arial"/>
              <a:buChar char="•"/>
              <a:tabLst>
                <a:tab pos="640080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Scanty</a:t>
            </a:r>
            <a:r>
              <a:rPr lang="en-US" sz="2400" spc="-9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reddish</a:t>
            </a:r>
            <a:r>
              <a:rPr lang="en-US" sz="2400" spc="-9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colour</a:t>
            </a:r>
            <a:r>
              <a:rPr lang="en-US" sz="2400" spc="-9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discharge</a:t>
            </a:r>
            <a:r>
              <a:rPr lang="en-US" sz="2400" spc="-6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-</a:t>
            </a:r>
            <a:r>
              <a:rPr lang="en-US" sz="2400" spc="-20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Metoestrus</a:t>
            </a:r>
            <a:r>
              <a:rPr lang="en-US" sz="2400" spc="-8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phase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90"/>
              </a:spcBef>
              <a:spcAft>
                <a:spcPts val="0"/>
              </a:spcAft>
              <a:buFont typeface="Arial"/>
              <a:buChar char="•"/>
              <a:tabLst>
                <a:tab pos="643255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Opaque</a:t>
            </a:r>
            <a:r>
              <a:rPr lang="en-US" sz="2400" spc="-6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or</a:t>
            </a:r>
            <a:r>
              <a:rPr lang="en-US" sz="2400" spc="-6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transparent</a:t>
            </a:r>
            <a:r>
              <a:rPr lang="en-US" sz="2400" spc="-6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with</a:t>
            </a:r>
            <a:r>
              <a:rPr lang="en-US" sz="2400" spc="-5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flakes</a:t>
            </a:r>
            <a:r>
              <a:rPr lang="en-US" sz="2400" spc="-8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-</a:t>
            </a:r>
            <a:r>
              <a:rPr lang="en-US" sz="2400" spc="-20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Mild</a:t>
            </a:r>
            <a:r>
              <a:rPr lang="en-US" sz="2400" spc="-6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infection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65"/>
              </a:spcBef>
              <a:spcAft>
                <a:spcPts val="0"/>
              </a:spcAft>
              <a:buFont typeface="Arial"/>
              <a:buChar char="•"/>
              <a:tabLst>
                <a:tab pos="643255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White</a:t>
            </a:r>
            <a:r>
              <a:rPr lang="en-US" sz="2400" spc="19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or</a:t>
            </a:r>
            <a:r>
              <a:rPr lang="en-US" sz="2400" spc="17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yellow</a:t>
            </a:r>
            <a:r>
              <a:rPr lang="en-US" sz="2400" spc="19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colour</a:t>
            </a:r>
            <a:r>
              <a:rPr lang="en-US" sz="2400" dirty="0">
                <a:latin typeface="Times New Roman"/>
                <a:ea typeface="Calibri"/>
                <a:cs typeface="Arial"/>
              </a:rPr>
              <a:t>-</a:t>
            </a:r>
            <a:r>
              <a:rPr lang="en-US" sz="2400" spc="21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Metritis</a:t>
            </a:r>
            <a:r>
              <a:rPr lang="en-US" sz="2400" dirty="0">
                <a:latin typeface="Times New Roman"/>
                <a:ea typeface="Calibri"/>
                <a:cs typeface="Arial"/>
              </a:rPr>
              <a:t>/ </a:t>
            </a:r>
            <a:r>
              <a:rPr lang="en-US" sz="2400" spc="6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pyometra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 eaLnBrk="0" hangingPunct="0">
              <a:lnSpc>
                <a:spcPts val="800"/>
              </a:lnSpc>
              <a:spcBef>
                <a:spcPts val="20"/>
              </a:spcBef>
            </a:pPr>
            <a:r>
              <a:rPr lang="en-US" sz="2800" dirty="0">
                <a:latin typeface="Times New Roman"/>
                <a:ea typeface="Calibri"/>
                <a:cs typeface="Arial"/>
              </a:rPr>
              <a:t> </a:t>
            </a:r>
            <a:endParaRPr lang="en-US" sz="4400" dirty="0">
              <a:latin typeface="Calibri"/>
              <a:ea typeface="Calibri"/>
              <a:cs typeface="Arial"/>
            </a:endParaRPr>
          </a:p>
          <a:p>
            <a:pPr marL="342900" lvl="0" indent="-342900" algn="l" rtl="0" eaLnBrk="0" hangingPunct="0">
              <a:lnSpc>
                <a:spcPct val="115000"/>
              </a:lnSpc>
              <a:buSzPts val="1100"/>
              <a:buFont typeface="Arial"/>
              <a:buChar char="•"/>
              <a:tabLst>
                <a:tab pos="352425" algn="l"/>
              </a:tabLst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Consistency</a:t>
            </a:r>
            <a:endParaRPr lang="en-US" sz="28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65"/>
              </a:spcBef>
              <a:spcAft>
                <a:spcPts val="0"/>
              </a:spcAft>
              <a:buFont typeface="Arial"/>
              <a:buChar char="•"/>
              <a:tabLst>
                <a:tab pos="640080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Thin</a:t>
            </a:r>
            <a:r>
              <a:rPr lang="en-US" sz="2400" spc="5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watery-</a:t>
            </a:r>
            <a:r>
              <a:rPr lang="en-US" sz="2400" spc="13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Early</a:t>
            </a:r>
            <a:r>
              <a:rPr lang="en-US" sz="2400" spc="6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oestrus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65"/>
              </a:spcBef>
              <a:spcAft>
                <a:spcPts val="0"/>
              </a:spcAft>
              <a:buFont typeface="Arial"/>
              <a:buChar char="•"/>
              <a:tabLst>
                <a:tab pos="643255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Viscous</a:t>
            </a:r>
            <a:r>
              <a:rPr lang="en-US" sz="2400" spc="17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and</a:t>
            </a:r>
            <a:r>
              <a:rPr lang="en-US" sz="2400" spc="17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ropy-</a:t>
            </a:r>
            <a:r>
              <a:rPr lang="en-US" sz="2400" spc="15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Mid</a:t>
            </a:r>
            <a:r>
              <a:rPr lang="en-US" sz="2400" spc="14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heat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90"/>
              </a:spcBef>
              <a:spcAft>
                <a:spcPts val="0"/>
              </a:spcAft>
              <a:buFont typeface="Arial"/>
              <a:buChar char="•"/>
              <a:tabLst>
                <a:tab pos="643255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Thick</a:t>
            </a:r>
            <a:r>
              <a:rPr lang="en-US" sz="2400" spc="-2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-</a:t>
            </a:r>
            <a:r>
              <a:rPr lang="en-US" sz="2400" spc="-17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Late</a:t>
            </a:r>
            <a:r>
              <a:rPr lang="en-US" sz="2400" spc="-9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heat</a:t>
            </a:r>
            <a:endParaRPr lang="en-US" sz="24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160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404664"/>
            <a:ext cx="8075240" cy="5602627"/>
          </a:xfrm>
        </p:spPr>
        <p:txBody>
          <a:bodyPr>
            <a:normAutofit/>
          </a:bodyPr>
          <a:lstStyle/>
          <a:p>
            <a:pPr lvl="0" algn="l" rtl="0" eaLnBrk="0" hangingPunct="0">
              <a:buClr>
                <a:srgbClr val="2DA2BF"/>
              </a:buClr>
            </a:pPr>
            <a:r>
              <a:rPr lang="en-US" sz="2500" b="1" dirty="0" err="1">
                <a:solidFill>
                  <a:srgbClr val="FF0000"/>
                </a:solidFill>
              </a:rPr>
              <a:t>Odour</a:t>
            </a:r>
            <a:r>
              <a:rPr lang="en-US" sz="2500" dirty="0">
                <a:solidFill>
                  <a:srgbClr val="FF0000"/>
                </a:solidFill>
              </a:rPr>
              <a:t> </a:t>
            </a:r>
            <a:r>
              <a:rPr lang="en-US" sz="2500" dirty="0">
                <a:solidFill>
                  <a:prstClr val="black"/>
                </a:solidFill>
              </a:rPr>
              <a:t>- </a:t>
            </a:r>
            <a:r>
              <a:rPr lang="en-US" sz="2400" dirty="0">
                <a:solidFill>
                  <a:prstClr val="black"/>
                </a:solidFill>
              </a:rPr>
              <a:t>Normally, genital discharge is </a:t>
            </a:r>
            <a:r>
              <a:rPr lang="en-US" sz="2400" dirty="0" err="1">
                <a:solidFill>
                  <a:prstClr val="black"/>
                </a:solidFill>
              </a:rPr>
              <a:t>odourless</a:t>
            </a:r>
            <a:r>
              <a:rPr lang="en-US" sz="2400" dirty="0">
                <a:solidFill>
                  <a:prstClr val="black"/>
                </a:solidFill>
              </a:rPr>
              <a:t>. However, foul smelling </a:t>
            </a:r>
            <a:r>
              <a:rPr lang="en-US" sz="2400" dirty="0" err="1">
                <a:solidFill>
                  <a:prstClr val="black"/>
                </a:solidFill>
              </a:rPr>
              <a:t>odour</a:t>
            </a:r>
            <a:r>
              <a:rPr lang="en-US" sz="2400" dirty="0">
                <a:solidFill>
                  <a:prstClr val="black"/>
                </a:solidFill>
              </a:rPr>
              <a:t> generally indicates severe </a:t>
            </a:r>
            <a:r>
              <a:rPr lang="en-US" sz="2400" dirty="0" err="1">
                <a:solidFill>
                  <a:prstClr val="black"/>
                </a:solidFill>
              </a:rPr>
              <a:t>metritis</a:t>
            </a:r>
            <a:r>
              <a:rPr lang="en-US" sz="2400" dirty="0">
                <a:solidFill>
                  <a:prstClr val="black"/>
                </a:solidFill>
              </a:rPr>
              <a:t> with systemic involvement with possible retention of </a:t>
            </a:r>
            <a:r>
              <a:rPr lang="en-US" sz="2400" dirty="0" err="1">
                <a:solidFill>
                  <a:prstClr val="black"/>
                </a:solidFill>
              </a:rPr>
              <a:t>foetal</a:t>
            </a:r>
            <a:r>
              <a:rPr lang="en-US" sz="2400" dirty="0">
                <a:solidFill>
                  <a:prstClr val="black"/>
                </a:solidFill>
              </a:rPr>
              <a:t> membrane or some </a:t>
            </a:r>
            <a:r>
              <a:rPr lang="en-US" sz="2400" dirty="0" err="1">
                <a:solidFill>
                  <a:prstClr val="black"/>
                </a:solidFill>
              </a:rPr>
              <a:t>foetal</a:t>
            </a:r>
            <a:r>
              <a:rPr lang="en-US" sz="2400" dirty="0">
                <a:solidFill>
                  <a:prstClr val="black"/>
                </a:solidFill>
              </a:rPr>
              <a:t> parts in the uterus. It is usually found in case of post- parturient </a:t>
            </a:r>
            <a:r>
              <a:rPr lang="en-US" sz="2400">
                <a:solidFill>
                  <a:prstClr val="black"/>
                </a:solidFill>
              </a:rPr>
              <a:t>disorder</a:t>
            </a:r>
            <a:r>
              <a:rPr lang="en-US" sz="2400" smtClean="0">
                <a:solidFill>
                  <a:prstClr val="black"/>
                </a:solidFill>
              </a:rPr>
              <a:t>.</a:t>
            </a:r>
          </a:p>
          <a:p>
            <a:pPr lvl="0" algn="l" rtl="0" eaLnBrk="0" hangingPunct="0">
              <a:buClr>
                <a:srgbClr val="2DA2BF"/>
              </a:buClr>
            </a:pPr>
            <a:endParaRPr lang="en-US" sz="2400" dirty="0">
              <a:solidFill>
                <a:prstClr val="black"/>
              </a:solidFill>
            </a:endParaRPr>
          </a:p>
          <a:p>
            <a:pPr lvl="0" algn="l">
              <a:buClr>
                <a:srgbClr val="2DA2BF"/>
              </a:buClr>
            </a:pPr>
            <a:r>
              <a:rPr lang="en-US" sz="2400" b="1" dirty="0">
                <a:solidFill>
                  <a:srgbClr val="FF0000"/>
                </a:solidFill>
              </a:rPr>
              <a:t>pH </a:t>
            </a:r>
            <a:r>
              <a:rPr lang="en-US" sz="2400" b="1" dirty="0">
                <a:solidFill>
                  <a:prstClr val="black"/>
                </a:solidFill>
              </a:rPr>
              <a:t>:</a:t>
            </a:r>
            <a:r>
              <a:rPr lang="en-US" sz="2400" dirty="0">
                <a:solidFill>
                  <a:prstClr val="black"/>
                </a:solidFill>
              </a:rPr>
              <a:t> The pH of genital discharge can be recorded by an ordinary pH indicator paper or using pH meter. The normal pH of genital discharge ranges from 6.5 to 7.4. A higher pH indicates presence of infection</a:t>
            </a:r>
            <a:endParaRPr lang="ar-IQ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8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458611"/>
          </a:xfrm>
        </p:spPr>
        <p:txBody>
          <a:bodyPr>
            <a:normAutofit/>
          </a:bodyPr>
          <a:lstStyle/>
          <a:p>
            <a:pPr marL="342900" lvl="0" indent="-342900" algn="l" rtl="0" eaLnBrk="0" hangingPunct="0">
              <a:lnSpc>
                <a:spcPct val="115000"/>
              </a:lnSpc>
              <a:spcBef>
                <a:spcPts val="295"/>
              </a:spcBef>
              <a:buSzPts val="1100"/>
              <a:buFont typeface="Arial"/>
              <a:buChar char="•"/>
              <a:tabLst>
                <a:tab pos="349250" algn="l"/>
              </a:tabLst>
            </a:pPr>
            <a:r>
              <a:rPr lang="en-US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White</a:t>
            </a:r>
            <a:r>
              <a:rPr lang="en-US" sz="2400" b="1" spc="125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side</a:t>
            </a:r>
            <a:r>
              <a:rPr lang="en-US" sz="2400" b="1" spc="45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test:</a:t>
            </a:r>
            <a:endParaRPr lang="en-US" sz="2400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315"/>
              </a:spcBef>
              <a:spcAft>
                <a:spcPts val="0"/>
              </a:spcAft>
              <a:buFont typeface="Arial"/>
              <a:buChar char="•"/>
              <a:tabLst>
                <a:tab pos="643255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Take</a:t>
            </a:r>
            <a:r>
              <a:rPr lang="en-US" sz="2400" spc="9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spc="35" dirty="0">
                <a:latin typeface="Times New Roman"/>
                <a:ea typeface="Calibri"/>
                <a:cs typeface="Arial"/>
              </a:rPr>
              <a:t>1</a:t>
            </a:r>
            <a:r>
              <a:rPr lang="en-US" sz="2400" dirty="0">
                <a:latin typeface="Times New Roman"/>
                <a:ea typeface="Calibri"/>
                <a:cs typeface="Arial"/>
              </a:rPr>
              <a:t>ml.</a:t>
            </a:r>
            <a:r>
              <a:rPr lang="en-US" sz="2400" spc="4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cervical</a:t>
            </a:r>
            <a:r>
              <a:rPr lang="en-US" sz="2400" spc="7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mucus</a:t>
            </a:r>
            <a:r>
              <a:rPr lang="en-US" sz="2400" spc="5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in</a:t>
            </a:r>
            <a:r>
              <a:rPr lang="en-US" sz="2400" spc="4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a</a:t>
            </a:r>
            <a:r>
              <a:rPr lang="en-US" sz="2400" spc="8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sterilized</a:t>
            </a:r>
            <a:r>
              <a:rPr lang="en-US" sz="2400" spc="8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test</a:t>
            </a:r>
            <a:r>
              <a:rPr lang="en-US" sz="2400" spc="6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tube.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65"/>
              </a:spcBef>
              <a:spcAft>
                <a:spcPts val="0"/>
              </a:spcAft>
              <a:buFont typeface="Arial"/>
              <a:buChar char="•"/>
              <a:tabLst>
                <a:tab pos="648970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Add</a:t>
            </a:r>
            <a:r>
              <a:rPr lang="en-US" sz="2400" spc="-1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1</a:t>
            </a:r>
            <a:r>
              <a:rPr lang="en-US" sz="2400" spc="-26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ml</a:t>
            </a:r>
            <a:r>
              <a:rPr lang="en-US" sz="2400" spc="-3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5%</a:t>
            </a:r>
            <a:r>
              <a:rPr lang="en-US" sz="2400" spc="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sodium</a:t>
            </a:r>
            <a:r>
              <a:rPr lang="en-US" sz="2400" spc="-8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hydroxide</a:t>
            </a:r>
            <a:r>
              <a:rPr lang="en-US" sz="2400" spc="-2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solution</a:t>
            </a:r>
            <a:r>
              <a:rPr lang="en-US" sz="2400" spc="-6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to</a:t>
            </a:r>
            <a:r>
              <a:rPr lang="en-US" sz="2400" spc="-6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it.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65"/>
              </a:spcBef>
              <a:spcAft>
                <a:spcPts val="0"/>
              </a:spcAft>
              <a:buFont typeface="Arial"/>
              <a:buChar char="•"/>
              <a:tabLst>
                <a:tab pos="648970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Heat</a:t>
            </a:r>
            <a:r>
              <a:rPr lang="en-US" sz="2400" spc="10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the</a:t>
            </a:r>
            <a:r>
              <a:rPr lang="en-US" sz="2400" spc="11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mixture</a:t>
            </a:r>
            <a:r>
              <a:rPr lang="en-US" sz="2400" spc="9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upto</a:t>
            </a:r>
            <a:r>
              <a:rPr lang="en-US" sz="2400" spc="7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its</a:t>
            </a:r>
            <a:r>
              <a:rPr lang="en-US" sz="2400" spc="2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boiling</a:t>
            </a:r>
            <a:r>
              <a:rPr lang="en-US" sz="2400" spc="9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point.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67310" algn="l" rtl="0" eaLnBrk="0" hangingPunct="0">
              <a:lnSpc>
                <a:spcPct val="115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Interpretation</a:t>
            </a:r>
            <a:r>
              <a:rPr lang="en-US" sz="2400" b="1" spc="20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:</a:t>
            </a:r>
            <a:endParaRPr lang="en-US" sz="2400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742950" lvl="1" indent="-285750" algn="l" rtl="0" eaLnBrk="0" hangingPunct="0">
              <a:lnSpc>
                <a:spcPct val="115000"/>
              </a:lnSpc>
              <a:spcBef>
                <a:spcPts val="290"/>
              </a:spcBef>
              <a:spcAft>
                <a:spcPts val="0"/>
              </a:spcAft>
              <a:buFont typeface="Arial"/>
              <a:buChar char="•"/>
              <a:tabLst>
                <a:tab pos="648970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Dark</a:t>
            </a:r>
            <a:r>
              <a:rPr lang="en-US" sz="2400" spc="-13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yellow</a:t>
            </a:r>
            <a:r>
              <a:rPr lang="en-US" sz="2400" spc="-11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colour</a:t>
            </a:r>
            <a:r>
              <a:rPr lang="en-US" sz="2400" spc="-12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-</a:t>
            </a:r>
            <a:r>
              <a:rPr lang="en-US" sz="2400" spc="-260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Clinical</a:t>
            </a:r>
            <a:r>
              <a:rPr lang="en-US" sz="2400" spc="-135" dirty="0">
                <a:latin typeface="Times New Roman"/>
                <a:ea typeface="Calibri"/>
                <a:cs typeface="Arial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metritis</a:t>
            </a:r>
            <a:r>
              <a:rPr lang="en-US" sz="2400" dirty="0">
                <a:latin typeface="Times New Roman"/>
                <a:ea typeface="Calibri"/>
                <a:cs typeface="Arial"/>
              </a:rPr>
              <a:t>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 eaLnBrk="0" hangingPunct="0">
              <a:lnSpc>
                <a:spcPts val="500"/>
              </a:lnSpc>
              <a:spcBef>
                <a:spcPts val="5"/>
              </a:spcBef>
            </a:pPr>
            <a:r>
              <a:rPr lang="en-US" sz="2400" dirty="0">
                <a:latin typeface="Times New Roman"/>
                <a:ea typeface="Calibri"/>
                <a:cs typeface="Arial"/>
              </a:rPr>
              <a:t> 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marL="342900" lvl="0" indent="-342900" algn="l" rtl="0" eaLnBrk="0" hangingPunct="0">
              <a:lnSpc>
                <a:spcPct val="115000"/>
              </a:lnSpc>
              <a:spcBef>
                <a:spcPts val="155"/>
              </a:spcBef>
              <a:buSzPts val="1100"/>
              <a:buFont typeface="Arial"/>
              <a:buChar char="•"/>
              <a:tabLst>
                <a:tab pos="639445" algn="l"/>
              </a:tabLst>
            </a:pPr>
            <a:r>
              <a:rPr lang="en-US" sz="2400" dirty="0">
                <a:latin typeface="Times New Roman"/>
                <a:ea typeface="Calibri"/>
                <a:cs typeface="Times New Roman"/>
              </a:rPr>
              <a:t>Yellow</a:t>
            </a:r>
            <a:r>
              <a:rPr lang="en-US" sz="2400" spc="-9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colour</a:t>
            </a:r>
            <a:r>
              <a:rPr lang="en-US" sz="2400" spc="-7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-</a:t>
            </a:r>
            <a:r>
              <a:rPr lang="en-US" sz="2400" spc="-16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Subclinical</a:t>
            </a:r>
            <a:r>
              <a:rPr lang="en-US" sz="2400" spc="-9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metritis</a:t>
            </a:r>
            <a:endParaRPr lang="en-US" sz="2400" dirty="0">
              <a:latin typeface="Times New Roman"/>
              <a:ea typeface="Calibri"/>
              <a:cs typeface="Times New Roman"/>
            </a:endParaRPr>
          </a:p>
          <a:p>
            <a:pPr marL="342900" lvl="0" indent="-342900" algn="l" rtl="0" eaLnBrk="0" hangingPunct="0">
              <a:lnSpc>
                <a:spcPct val="115000"/>
              </a:lnSpc>
              <a:spcBef>
                <a:spcPts val="280"/>
              </a:spcBef>
              <a:buSzPts val="1100"/>
              <a:buFont typeface="Arial"/>
              <a:buChar char="•"/>
              <a:tabLst>
                <a:tab pos="641985" algn="l"/>
              </a:tabLst>
            </a:pPr>
            <a:r>
              <a:rPr lang="en-US" sz="2400" dirty="0">
                <a:latin typeface="Times New Roman"/>
                <a:ea typeface="Calibri"/>
                <a:cs typeface="Times New Roman"/>
              </a:rPr>
              <a:t>No</a:t>
            </a:r>
            <a:r>
              <a:rPr lang="en-US" sz="2400" spc="2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colour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-</a:t>
            </a:r>
            <a:r>
              <a:rPr lang="en-US" sz="2400" spc="2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Normal</a:t>
            </a:r>
          </a:p>
          <a:p>
            <a:pPr marL="73660" marR="88265" indent="0" algn="l" rtl="0" eaLnBrk="0" hangingPunct="0">
              <a:lnSpc>
                <a:spcPts val="1240"/>
              </a:lnSpc>
              <a:spcBef>
                <a:spcPts val="265"/>
              </a:spcBef>
              <a:buNone/>
            </a:pP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726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746643"/>
          </a:xfrm>
        </p:spPr>
        <p:txBody>
          <a:bodyPr/>
          <a:lstStyle/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r>
              <a:rPr lang="en-US" sz="2800" dirty="0" smtClean="0">
                <a:latin typeface="Times New Roman"/>
                <a:ea typeface="Calibri"/>
                <a:cs typeface="Arial"/>
              </a:rPr>
              <a:t>-</a:t>
            </a:r>
            <a:r>
              <a:rPr lang="en-US" sz="2800" dirty="0">
                <a:latin typeface="Times New Roman"/>
                <a:ea typeface="Calibri"/>
                <a:cs typeface="Arial"/>
              </a:rPr>
              <a:t>Microbiological</a:t>
            </a:r>
            <a:r>
              <a:rPr lang="en-US" sz="2800" spc="7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examination</a:t>
            </a:r>
            <a:r>
              <a:rPr lang="en-US" sz="2800" spc="4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:The</a:t>
            </a:r>
            <a:r>
              <a:rPr lang="en-US" sz="2800" spc="-9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discharge</a:t>
            </a:r>
            <a:r>
              <a:rPr lang="en-US" sz="2800" spc="-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is</a:t>
            </a:r>
            <a:r>
              <a:rPr lang="en-US" sz="2800" spc="-11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sent</a:t>
            </a: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5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5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5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5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5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r>
              <a:rPr lang="en-US" sz="2800" spc="-95" dirty="0" smtClean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for</a:t>
            </a:r>
            <a:r>
              <a:rPr lang="en-US" sz="2800" spc="-2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isolation and</a:t>
            </a:r>
            <a:r>
              <a:rPr lang="en-US" sz="2800" spc="-6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identification</a:t>
            </a:r>
            <a:r>
              <a:rPr lang="en-US" sz="2800" spc="-8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of</a:t>
            </a:r>
            <a:r>
              <a:rPr lang="en-US" sz="2800" spc="-5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organisms</a:t>
            </a:r>
            <a:r>
              <a:rPr lang="en-US" sz="2800" spc="-8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and</a:t>
            </a:r>
            <a:r>
              <a:rPr lang="en-US" sz="2800" spc="-7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for</a:t>
            </a:r>
            <a:r>
              <a:rPr lang="en-US" sz="2800" spc="-90" dirty="0">
                <a:latin typeface="Times New Roman"/>
                <a:ea typeface="Calibri"/>
                <a:cs typeface="Arial"/>
              </a:rPr>
              <a:t> </a:t>
            </a:r>
            <a:endParaRPr lang="en-US" sz="2800" spc="-90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0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0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0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0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0" dirty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endParaRPr lang="en-US" sz="2800" spc="-90" dirty="0" smtClean="0">
              <a:latin typeface="Times New Roman"/>
              <a:ea typeface="Calibri"/>
              <a:cs typeface="Arial"/>
            </a:endParaRPr>
          </a:p>
          <a:p>
            <a:pPr marL="359410" marR="88265" indent="-285750" algn="l" rtl="0" eaLnBrk="0" hangingPunct="0">
              <a:lnSpc>
                <a:spcPts val="1240"/>
              </a:lnSpc>
              <a:spcBef>
                <a:spcPts val="265"/>
              </a:spcBef>
            </a:pPr>
            <a:r>
              <a:rPr lang="en-US" sz="2800" dirty="0" smtClean="0">
                <a:latin typeface="Times New Roman"/>
                <a:ea typeface="Calibri"/>
                <a:cs typeface="Arial"/>
              </a:rPr>
              <a:t>antibiotic</a:t>
            </a:r>
            <a:r>
              <a:rPr lang="en-US" sz="2800" spc="-95" dirty="0" smtClean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sensitivity</a:t>
            </a:r>
            <a:r>
              <a:rPr lang="en-US" sz="2800" spc="-8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test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.</a:t>
            </a:r>
            <a:endParaRPr lang="en-US" sz="28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331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83" y="1196752"/>
            <a:ext cx="8210173" cy="46085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871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lenovo\Pictures\IMG-20221013-WA01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94667"/>
            <a:ext cx="8640960" cy="623067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96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386603"/>
          </a:xfrm>
        </p:spPr>
        <p:txBody>
          <a:bodyPr/>
          <a:lstStyle/>
          <a:p>
            <a:pPr marL="73660" marR="88265" indent="0" algn="l" rtl="0" eaLnBrk="0" hangingPunct="0">
              <a:lnSpc>
                <a:spcPts val="1240"/>
              </a:lnSpc>
              <a:spcBef>
                <a:spcPts val="265"/>
              </a:spcBef>
              <a:buNone/>
            </a:pPr>
            <a:r>
              <a:rPr lang="ar-IQ" sz="28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 </a:t>
            </a:r>
            <a:endParaRPr lang="en-US" sz="2800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31115" algn="l" rtl="0" eaLnBrk="0" hangingPunct="0">
              <a:lnSpc>
                <a:spcPts val="1125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Objective</a:t>
            </a:r>
            <a:r>
              <a:rPr lang="en-US" sz="2800" b="1" dirty="0">
                <a:latin typeface="Times New Roman"/>
                <a:ea typeface="Calibri"/>
                <a:cs typeface="Arial"/>
              </a:rPr>
              <a:t>: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83185" marR="82550" indent="-9525" algn="l" rtl="0" eaLnBrk="0" hangingPunct="0">
              <a:lnSpc>
                <a:spcPct val="130000"/>
              </a:lnSpc>
              <a:spcBef>
                <a:spcPts val="165"/>
              </a:spcBef>
            </a:pPr>
            <a:r>
              <a:rPr lang="en-US" sz="2800" dirty="0">
                <a:latin typeface="Times New Roman"/>
                <a:ea typeface="Calibri"/>
                <a:cs typeface="Arial"/>
              </a:rPr>
              <a:t>To</a:t>
            </a:r>
            <a:r>
              <a:rPr lang="en-US" sz="2800" spc="2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know</a:t>
            </a:r>
            <a:r>
              <a:rPr lang="en-US" sz="2800" spc="8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the</a:t>
            </a:r>
            <a:r>
              <a:rPr lang="en-US" sz="2800" spc="5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physiological</a:t>
            </a:r>
            <a:r>
              <a:rPr lang="en-US" sz="2800" spc="10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and</a:t>
            </a:r>
            <a:r>
              <a:rPr lang="en-US" sz="2800" spc="12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pathological</a:t>
            </a:r>
            <a:r>
              <a:rPr lang="en-US" sz="2800" spc="9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condition</a:t>
            </a:r>
            <a:r>
              <a:rPr lang="en-US" sz="2800" spc="3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of</a:t>
            </a:r>
            <a:r>
              <a:rPr lang="en-US" sz="2800" spc="10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vagina. Materials</a:t>
            </a:r>
            <a:r>
              <a:rPr lang="en-US" sz="2800" spc="5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Required </a:t>
            </a:r>
            <a:r>
              <a:rPr lang="en-US" sz="2800" spc="3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:Vaginal</a:t>
            </a:r>
            <a:r>
              <a:rPr lang="en-US" sz="2800" spc="-7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speculum,</a:t>
            </a:r>
            <a:r>
              <a:rPr lang="en-US" sz="2800" spc="-5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liquid</a:t>
            </a:r>
            <a:r>
              <a:rPr lang="en-US" sz="2800" spc="-1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paraffin,</a:t>
            </a:r>
            <a:r>
              <a:rPr lang="en-US" sz="2800" spc="45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soap,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80010" algn="l" rtl="0" eaLnBrk="0" hangingPunct="0">
              <a:lnSpc>
                <a:spcPts val="895"/>
              </a:lnSpc>
            </a:pPr>
            <a:r>
              <a:rPr lang="en-US" sz="2800" dirty="0">
                <a:latin typeface="Times New Roman"/>
                <a:ea typeface="Calibri"/>
                <a:cs typeface="Arial"/>
              </a:rPr>
              <a:t>water</a:t>
            </a:r>
            <a:r>
              <a:rPr lang="en-US" sz="2800" spc="23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etc.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algn="l" rtl="0" eaLnBrk="0" hangingPunct="0">
              <a:lnSpc>
                <a:spcPts val="800"/>
              </a:lnSpc>
              <a:spcBef>
                <a:spcPts val="45"/>
              </a:spcBef>
            </a:pPr>
            <a:r>
              <a:rPr lang="en-US" sz="1600" dirty="0">
                <a:latin typeface="Times New Roman"/>
                <a:ea typeface="Calibri"/>
                <a:cs typeface="Arial"/>
              </a:rPr>
              <a:t> 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83185" algn="l" rtl="0" eaLnBrk="0" hangingPunct="0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Procedure</a:t>
            </a:r>
            <a:r>
              <a:rPr lang="en-US" sz="2800" b="1" dirty="0">
                <a:latin typeface="Times New Roman"/>
                <a:ea typeface="Calibri"/>
                <a:cs typeface="Arial"/>
              </a:rPr>
              <a:t>: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marL="342900" lvl="0" indent="-342900" algn="l" rtl="0" eaLnBrk="0" hangingPunct="0">
              <a:lnSpc>
                <a:spcPct val="115000"/>
              </a:lnSpc>
              <a:spcBef>
                <a:spcPts val="290"/>
              </a:spcBef>
              <a:buSzPts val="1100"/>
              <a:buFont typeface="Arial"/>
              <a:buChar char="•"/>
              <a:tabLst>
                <a:tab pos="372110" algn="l"/>
              </a:tabLst>
            </a:pPr>
            <a:r>
              <a:rPr lang="en-US" sz="2800" dirty="0">
                <a:latin typeface="Times New Roman"/>
                <a:ea typeface="Calibri"/>
                <a:cs typeface="Times New Roman"/>
              </a:rPr>
              <a:t>Restrain</a:t>
            </a:r>
            <a:r>
              <a:rPr lang="en-US" sz="2800" spc="9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7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cow</a:t>
            </a:r>
            <a:r>
              <a:rPr lang="en-US" sz="2800" spc="7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in</a:t>
            </a:r>
            <a:r>
              <a:rPr lang="en-US" sz="2800" spc="4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</a:t>
            </a:r>
            <a:r>
              <a:rPr lang="en-US" sz="2800" spc="1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crate</a:t>
            </a:r>
            <a:r>
              <a:rPr lang="en-US" sz="2800" spc="5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or</a:t>
            </a:r>
            <a:r>
              <a:rPr lang="en-US" sz="2800" spc="7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ea typeface="Calibri"/>
                <a:cs typeface="Times New Roman"/>
              </a:rPr>
              <a:t>trevis</a:t>
            </a:r>
            <a:endParaRPr lang="en-US" sz="2800" dirty="0" smtClean="0">
              <a:latin typeface="Times New Roman"/>
              <a:ea typeface="Calibri"/>
              <a:cs typeface="Times New Roman"/>
            </a:endParaRPr>
          </a:p>
          <a:p>
            <a:pPr marL="342900" marR="95250" lvl="0" indent="-342900" algn="l" rtl="0" eaLnBrk="0" hangingPunct="0">
              <a:lnSpc>
                <a:spcPts val="1250"/>
              </a:lnSpc>
              <a:spcBef>
                <a:spcPts val="320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2800" dirty="0" smtClean="0">
              <a:latin typeface="Times New Roman"/>
              <a:ea typeface="Calibri"/>
              <a:cs typeface="Times New Roman"/>
            </a:endParaRPr>
          </a:p>
          <a:p>
            <a:pPr marL="342900" marR="95250" lvl="0" indent="-342900" algn="l" rtl="0" eaLnBrk="0" hangingPunct="0">
              <a:lnSpc>
                <a:spcPts val="1250"/>
              </a:lnSpc>
              <a:spcBef>
                <a:spcPts val="320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r>
              <a:rPr lang="en-US" sz="2800" dirty="0" smtClean="0">
                <a:latin typeface="Times New Roman"/>
                <a:ea typeface="Calibri"/>
                <a:cs typeface="Times New Roman"/>
              </a:rPr>
              <a:t>Clean</a:t>
            </a:r>
            <a:r>
              <a:rPr lang="en-US" sz="2800" spc="5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the</a:t>
            </a:r>
            <a:r>
              <a:rPr lang="en-US" sz="2800" spc="3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vulva</a:t>
            </a:r>
            <a:r>
              <a:rPr lang="en-US" sz="2800" spc="11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and</a:t>
            </a:r>
            <a:r>
              <a:rPr lang="en-US" sz="2800" spc="-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adjacent</a:t>
            </a:r>
            <a:r>
              <a:rPr lang="en-US" sz="2800" spc="1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parts</a:t>
            </a:r>
            <a:r>
              <a:rPr lang="en-US" sz="2800" spc="5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with cotton</a:t>
            </a:r>
            <a:r>
              <a:rPr lang="en-US" sz="2800" spc="70" dirty="0">
                <a:latin typeface="Times New Roman"/>
                <a:ea typeface="Calibri"/>
                <a:cs typeface="Times New Roman"/>
              </a:rPr>
              <a:t> </a:t>
            </a:r>
            <a:endParaRPr lang="en-US" sz="2800" spc="70" dirty="0" smtClean="0">
              <a:latin typeface="Times New Roman"/>
              <a:ea typeface="Calibri"/>
              <a:cs typeface="Times New Roman"/>
            </a:endParaRPr>
          </a:p>
          <a:p>
            <a:pPr marL="342900" marR="95250" lvl="0" indent="-342900" algn="l" rtl="0" eaLnBrk="0" hangingPunct="0">
              <a:lnSpc>
                <a:spcPts val="1250"/>
              </a:lnSpc>
              <a:spcBef>
                <a:spcPts val="320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2800" spc="70" dirty="0">
              <a:latin typeface="Times New Roman"/>
              <a:ea typeface="Calibri"/>
              <a:cs typeface="Times New Roman"/>
            </a:endParaRPr>
          </a:p>
          <a:p>
            <a:pPr marL="342900" marR="95250" lvl="0" indent="-342900" algn="l" rtl="0" eaLnBrk="0" hangingPunct="0">
              <a:lnSpc>
                <a:spcPts val="1250"/>
              </a:lnSpc>
              <a:spcBef>
                <a:spcPts val="320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endParaRPr lang="en-US" sz="2800" spc="70" dirty="0" smtClean="0">
              <a:latin typeface="Times New Roman"/>
              <a:ea typeface="Calibri"/>
              <a:cs typeface="Times New Roman"/>
            </a:endParaRPr>
          </a:p>
          <a:p>
            <a:pPr marL="342900" marR="95250" lvl="0" indent="-342900" algn="l" rtl="0" eaLnBrk="0" hangingPunct="0">
              <a:lnSpc>
                <a:spcPts val="1250"/>
              </a:lnSpc>
              <a:spcBef>
                <a:spcPts val="320"/>
              </a:spcBef>
              <a:buSzPts val="1100"/>
              <a:buFont typeface="Arial"/>
              <a:buChar char="•"/>
              <a:tabLst>
                <a:tab pos="368935" algn="l"/>
              </a:tabLst>
            </a:pPr>
            <a:r>
              <a:rPr lang="en-US" sz="2800" dirty="0" smtClean="0">
                <a:latin typeface="Times New Roman"/>
                <a:ea typeface="Calibri"/>
                <a:cs typeface="Times New Roman"/>
              </a:rPr>
              <a:t>dipped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in</a:t>
            </a:r>
            <a:r>
              <a:rPr lang="en-US" sz="2800" spc="-2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normal saline</a:t>
            </a:r>
            <a:r>
              <a:rPr lang="en-US" sz="2800" spc="10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or</a:t>
            </a:r>
            <a:r>
              <a:rPr lang="en-US" sz="2800" spc="1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antiseptic</a:t>
            </a:r>
            <a:r>
              <a:rPr lang="en-US" sz="2800" spc="115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dirty="0">
                <a:latin typeface="Times New Roman"/>
                <a:ea typeface="Calibri"/>
                <a:cs typeface="Times New Roman"/>
              </a:rPr>
              <a:t>solution.</a:t>
            </a:r>
            <a:endParaRPr lang="en-US" sz="2800" dirty="0">
              <a:effectLst/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442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640</TotalTime>
  <Words>300</Words>
  <Application>Microsoft Office PowerPoint</Application>
  <PresentationFormat>On-screen Show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Vaginal and uterine samples</vt:lpstr>
      <vt:lpstr>Vaginal Examination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Naim Al Hussaini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23</cp:revision>
  <dcterms:created xsi:type="dcterms:W3CDTF">2024-10-12T16:29:43Z</dcterms:created>
  <dcterms:modified xsi:type="dcterms:W3CDTF">2025-10-31T09:59:41Z</dcterms:modified>
</cp:coreProperties>
</file>